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8FBD"/>
    <a:srgbClr val="206184"/>
    <a:srgbClr val="00324F"/>
    <a:srgbClr val="722800"/>
    <a:srgbClr val="BD6A3C"/>
    <a:srgbClr val="353C42"/>
    <a:srgbClr val="004A72"/>
    <a:srgbClr val="204C65"/>
    <a:srgbClr val="1F67A3"/>
    <a:srgbClr val="7885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8" autoAdjust="0"/>
    <p:restoredTop sz="94659"/>
  </p:normalViewPr>
  <p:slideViewPr>
    <p:cSldViewPr snapToGrid="0" snapToObjects="1">
      <p:cViewPr varScale="1">
        <p:scale>
          <a:sx n="112" d="100"/>
          <a:sy n="112" d="100"/>
        </p:scale>
        <p:origin x="384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074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28600"/>
            <a:ext cx="12192000" cy="85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5411608" y="623455"/>
            <a:ext cx="6647218" cy="331518"/>
            <a:chOff x="5411608" y="378619"/>
            <a:chExt cx="6647218" cy="576354"/>
          </a:xfrm>
        </p:grpSpPr>
        <p:sp>
          <p:nvSpPr>
            <p:cNvPr id="10" name="Rectangle 9"/>
            <p:cNvSpPr/>
            <p:nvPr userDrawn="1"/>
          </p:nvSpPr>
          <p:spPr>
            <a:xfrm>
              <a:off x="11344451" y="378619"/>
              <a:ext cx="714375" cy="553940"/>
            </a:xfrm>
            <a:prstGeom prst="rect">
              <a:avLst/>
            </a:prstGeom>
            <a:solidFill>
              <a:srgbClr val="863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0496902" y="381821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9649353" y="385023"/>
              <a:ext cx="714375" cy="553940"/>
            </a:xfrm>
            <a:prstGeom prst="rect">
              <a:avLst/>
            </a:prstGeom>
            <a:solidFill>
              <a:srgbClr val="074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8801804" y="388225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54255" y="391427"/>
              <a:ext cx="714375" cy="553940"/>
            </a:xfrm>
            <a:prstGeom prst="rect">
              <a:avLst/>
            </a:prstGeom>
            <a:solidFill>
              <a:srgbClr val="074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7106706" y="394629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259157" y="397831"/>
              <a:ext cx="714375" cy="553940"/>
            </a:xfrm>
            <a:prstGeom prst="rect">
              <a:avLst/>
            </a:prstGeom>
            <a:solidFill>
              <a:srgbClr val="074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5411608" y="401033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639582" y="4996015"/>
            <a:ext cx="10972801" cy="809777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defRPr sz="4800" b="0" i="0" cap="none" baseline="0">
                <a:solidFill>
                  <a:schemeClr val="bg1"/>
                </a:solidFill>
                <a:latin typeface="+mj-lt"/>
                <a:ea typeface="Segoe UI" charset="0"/>
                <a:cs typeface="Segoe UI" charset="0"/>
              </a:defRPr>
            </a:lvl1pPr>
          </a:lstStyle>
          <a:p>
            <a:r>
              <a:rPr lang="en-US" sz="4800" dirty="0" smtClean="0"/>
              <a:t>TITLE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9582" y="5805791"/>
            <a:ext cx="10972801" cy="82788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56" y="381000"/>
            <a:ext cx="2493818" cy="581891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Vertic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384583" y="0"/>
            <a:ext cx="3807417" cy="6858000"/>
          </a:xfrm>
          <a:prstGeom prst="rect">
            <a:avLst/>
          </a:prstGeom>
          <a:solidFill>
            <a:srgbClr val="004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 dirty="0">
              <a:latin typeface="Segoe UI Semibold" charset="0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663553" y="9173"/>
            <a:ext cx="3192650" cy="6848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379509" y="1219200"/>
            <a:ext cx="7669277" cy="516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400">
                <a:solidFill>
                  <a:srgbClr val="353C42"/>
                </a:solidFill>
              </a:defRPr>
            </a:lvl1pPr>
            <a:lvl2pPr marL="6858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000">
                <a:solidFill>
                  <a:srgbClr val="353C42"/>
                </a:solidFill>
              </a:defRPr>
            </a:lvl2pPr>
            <a:lvl3pPr marL="11430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800">
                <a:solidFill>
                  <a:srgbClr val="353C42"/>
                </a:solidFill>
              </a:defRPr>
            </a:lvl3pPr>
            <a:lvl4pPr marL="16002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4pPr>
            <a:lvl5pPr marL="20574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379509" y="278507"/>
            <a:ext cx="7669277" cy="82788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074A7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Vertic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384583" y="0"/>
            <a:ext cx="3807417" cy="6858000"/>
          </a:xfrm>
          <a:prstGeom prst="rect">
            <a:avLst/>
          </a:prstGeom>
          <a:solidFill>
            <a:srgbClr val="3C8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663553" y="9173"/>
            <a:ext cx="3192650" cy="6848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379509" y="1219200"/>
            <a:ext cx="7669277" cy="516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400">
                <a:solidFill>
                  <a:srgbClr val="353C42"/>
                </a:solidFill>
              </a:defRPr>
            </a:lvl1pPr>
            <a:lvl2pPr marL="6858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000">
                <a:solidFill>
                  <a:srgbClr val="353C42"/>
                </a:solidFill>
              </a:defRPr>
            </a:lvl2pPr>
            <a:lvl3pPr marL="11430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800">
                <a:solidFill>
                  <a:srgbClr val="353C42"/>
                </a:solidFill>
              </a:defRPr>
            </a:lvl3pPr>
            <a:lvl4pPr marL="16002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4pPr>
            <a:lvl5pPr marL="20574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379509" y="278507"/>
            <a:ext cx="7669277" cy="82788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353C4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5213444"/>
            <a:ext cx="12192000" cy="1644556"/>
          </a:xfrm>
          <a:prstGeom prst="rect">
            <a:avLst/>
          </a:prstGeom>
          <a:solidFill>
            <a:srgbClr val="004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" y="5199796"/>
            <a:ext cx="12191999" cy="1186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5213444"/>
            <a:ext cx="12192000" cy="1644556"/>
          </a:xfrm>
          <a:prstGeom prst="rect">
            <a:avLst/>
          </a:prstGeom>
          <a:solidFill>
            <a:srgbClr val="3C8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" y="5181600"/>
            <a:ext cx="12191999" cy="1217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Horizontal Comp Soft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5213444"/>
            <a:ext cx="12192000" cy="1644556"/>
          </a:xfrm>
          <a:prstGeom prst="rect">
            <a:avLst/>
          </a:prstGeom>
          <a:solidFill>
            <a:srgbClr val="3C8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" y="5181600"/>
            <a:ext cx="12191999" cy="1217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 descr="apple_monito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281" y="71119"/>
            <a:ext cx="4791326" cy="5185699"/>
          </a:xfrm>
          <a:prstGeom prst="rect">
            <a:avLst/>
          </a:prstGeom>
        </p:spPr>
      </p:pic>
      <p:sp>
        <p:nvSpPr>
          <p:cNvPr id="9" name="Picture Placeholder 7"/>
          <p:cNvSpPr>
            <a:spLocks noGrp="1"/>
          </p:cNvSpPr>
          <p:nvPr>
            <p:ph type="pic" sz="quarter" idx="44" hasCustomPrompt="1"/>
          </p:nvPr>
        </p:nvSpPr>
        <p:spPr>
          <a:xfrm>
            <a:off x="758166" y="318997"/>
            <a:ext cx="3842206" cy="3184567"/>
          </a:xfrm>
          <a:custGeom>
            <a:avLst/>
            <a:gdLst>
              <a:gd name="connsiteX0" fmla="*/ 0 w 2020948"/>
              <a:gd name="connsiteY0" fmla="*/ 0 h 2020948"/>
              <a:gd name="connsiteX1" fmla="*/ 2020948 w 2020948"/>
              <a:gd name="connsiteY1" fmla="*/ 0 h 2020948"/>
              <a:gd name="connsiteX2" fmla="*/ 2020948 w 2020948"/>
              <a:gd name="connsiteY2" fmla="*/ 2020948 h 2020948"/>
              <a:gd name="connsiteX3" fmla="*/ 0 w 2020948"/>
              <a:gd name="connsiteY3" fmla="*/ 2020948 h 2020948"/>
              <a:gd name="connsiteX4" fmla="*/ 0 w 2020948"/>
              <a:gd name="connsiteY4" fmla="*/ 0 h 2020948"/>
              <a:gd name="connsiteX0" fmla="*/ 0 w 2468623"/>
              <a:gd name="connsiteY0" fmla="*/ 0 h 2020948"/>
              <a:gd name="connsiteX1" fmla="*/ 2468623 w 2468623"/>
              <a:gd name="connsiteY1" fmla="*/ 490538 h 2020948"/>
              <a:gd name="connsiteX2" fmla="*/ 2020948 w 2468623"/>
              <a:gd name="connsiteY2" fmla="*/ 2020948 h 2020948"/>
              <a:gd name="connsiteX3" fmla="*/ 0 w 2468623"/>
              <a:gd name="connsiteY3" fmla="*/ 2020948 h 2020948"/>
              <a:gd name="connsiteX4" fmla="*/ 0 w 2468623"/>
              <a:gd name="connsiteY4" fmla="*/ 0 h 2020948"/>
              <a:gd name="connsiteX0" fmla="*/ 0 w 2468623"/>
              <a:gd name="connsiteY0" fmla="*/ 0 h 2144773"/>
              <a:gd name="connsiteX1" fmla="*/ 2468623 w 2468623"/>
              <a:gd name="connsiteY1" fmla="*/ 490538 h 2144773"/>
              <a:gd name="connsiteX2" fmla="*/ 2020948 w 2468623"/>
              <a:gd name="connsiteY2" fmla="*/ 2020948 h 2144773"/>
              <a:gd name="connsiteX3" fmla="*/ 123825 w 2468623"/>
              <a:gd name="connsiteY3" fmla="*/ 2144773 h 2144773"/>
              <a:gd name="connsiteX4" fmla="*/ 0 w 2468623"/>
              <a:gd name="connsiteY4" fmla="*/ 0 h 2144773"/>
              <a:gd name="connsiteX0" fmla="*/ 0 w 2587686"/>
              <a:gd name="connsiteY0" fmla="*/ 0 h 2144773"/>
              <a:gd name="connsiteX1" fmla="*/ 2468623 w 2587686"/>
              <a:gd name="connsiteY1" fmla="*/ 490538 h 2144773"/>
              <a:gd name="connsiteX2" fmla="*/ 2587686 w 2587686"/>
              <a:gd name="connsiteY2" fmla="*/ 2120961 h 2144773"/>
              <a:gd name="connsiteX3" fmla="*/ 123825 w 2587686"/>
              <a:gd name="connsiteY3" fmla="*/ 2144773 h 2144773"/>
              <a:gd name="connsiteX4" fmla="*/ 0 w 2587686"/>
              <a:gd name="connsiteY4" fmla="*/ 0 h 214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7686" h="2144773">
                <a:moveTo>
                  <a:pt x="0" y="0"/>
                </a:moveTo>
                <a:lnTo>
                  <a:pt x="2468623" y="490538"/>
                </a:lnTo>
                <a:lnTo>
                  <a:pt x="2587686" y="2120961"/>
                </a:lnTo>
                <a:lnTo>
                  <a:pt x="123825" y="2144773"/>
                </a:lnTo>
                <a:lnTo>
                  <a:pt x="0" y="0"/>
                </a:lnTo>
                <a:close/>
              </a:path>
            </a:pathLst>
          </a:cu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22697" y="1371613"/>
            <a:ext cx="6162903" cy="365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400">
                <a:solidFill>
                  <a:srgbClr val="353C42"/>
                </a:solidFill>
              </a:defRPr>
            </a:lvl1pPr>
            <a:lvl2pPr marL="6858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000">
                <a:solidFill>
                  <a:srgbClr val="353C42"/>
                </a:solidFill>
              </a:defRPr>
            </a:lvl2pPr>
            <a:lvl3pPr marL="11430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800">
                <a:solidFill>
                  <a:srgbClr val="353C42"/>
                </a:solidFill>
              </a:defRPr>
            </a:lvl3pPr>
            <a:lvl4pPr marL="16002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4pPr>
            <a:lvl5pPr marL="20574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622697" y="430920"/>
            <a:ext cx="6162903" cy="82788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353C4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12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18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YOUR FIRST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6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Re-cap of machine learning</a:t>
            </a:r>
          </a:p>
          <a:p>
            <a:r>
              <a:rPr lang="en-US" dirty="0" smtClean="0"/>
              <a:t>Neural </a:t>
            </a:r>
            <a:r>
              <a:rPr lang="en-US" dirty="0" smtClean="0"/>
              <a:t>networks overview</a:t>
            </a:r>
          </a:p>
          <a:p>
            <a:r>
              <a:rPr lang="en-US" dirty="0" smtClean="0"/>
              <a:t>Training </a:t>
            </a:r>
            <a:r>
              <a:rPr lang="en-US" dirty="0" smtClean="0"/>
              <a:t>NOT function</a:t>
            </a:r>
          </a:p>
          <a:p>
            <a:r>
              <a:rPr lang="en-US" dirty="0" smtClean="0"/>
              <a:t>Training OR/AND function</a:t>
            </a:r>
          </a:p>
          <a:p>
            <a:r>
              <a:rPr lang="en-US" dirty="0" smtClean="0"/>
              <a:t>Training XOR function</a:t>
            </a:r>
          </a:p>
          <a:p>
            <a:r>
              <a:rPr lang="en-US" dirty="0" smtClean="0"/>
              <a:t>Training a digit classifier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48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smtClean="0"/>
              <a:t>A </a:t>
            </a:r>
            <a:r>
              <a:rPr lang="en-US" dirty="0"/>
              <a:t>computer program is said to learn from experience </a:t>
            </a:r>
            <a:r>
              <a:rPr lang="en-US" i="1" dirty="0"/>
              <a:t>E</a:t>
            </a:r>
            <a:r>
              <a:rPr lang="en-US" dirty="0"/>
              <a:t> with respect to some class of tasks </a:t>
            </a:r>
            <a:r>
              <a:rPr lang="en-US" i="1" dirty="0"/>
              <a:t>T</a:t>
            </a:r>
            <a:r>
              <a:rPr lang="en-US" dirty="0"/>
              <a:t> and performance measure </a:t>
            </a:r>
            <a:r>
              <a:rPr lang="en-US" i="1" dirty="0"/>
              <a:t>P</a:t>
            </a:r>
            <a:r>
              <a:rPr lang="en-US" dirty="0"/>
              <a:t> if its performance at tasks in </a:t>
            </a:r>
            <a:r>
              <a:rPr lang="en-US" i="1" dirty="0"/>
              <a:t>T</a:t>
            </a:r>
            <a:r>
              <a:rPr lang="en-US" dirty="0"/>
              <a:t>, as measured by </a:t>
            </a:r>
            <a:r>
              <a:rPr lang="en-US" i="1" dirty="0"/>
              <a:t>P</a:t>
            </a:r>
            <a:r>
              <a:rPr lang="en-US" dirty="0"/>
              <a:t>, improves with experience </a:t>
            </a:r>
            <a:r>
              <a:rPr lang="en-US" i="1" dirty="0"/>
              <a:t>E</a:t>
            </a:r>
            <a:r>
              <a:rPr lang="en-US" dirty="0" smtClean="0"/>
              <a:t>.”</a:t>
            </a:r>
          </a:p>
          <a:p>
            <a:pPr marL="0" indent="0" algn="r">
              <a:buNone/>
            </a:pPr>
            <a:r>
              <a:rPr lang="en-US" dirty="0" smtClean="0"/>
              <a:t>- Tom M. Mitchell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Examples</a:t>
            </a:r>
          </a:p>
          <a:p>
            <a:endParaRPr lang="en-US" dirty="0" smtClean="0"/>
          </a:p>
          <a:p>
            <a:pPr algn="r"/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272962"/>
              </p:ext>
            </p:extLst>
          </p:nvPr>
        </p:nvGraphicFramePr>
        <p:xfrm>
          <a:off x="637265" y="4131732"/>
          <a:ext cx="758104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015"/>
                <a:gridCol w="2527015"/>
                <a:gridCol w="2527015"/>
              </a:tblGrid>
              <a:tr h="334150">
                <a:tc>
                  <a:txBody>
                    <a:bodyPr/>
                    <a:lstStyle/>
                    <a:p>
                      <a:r>
                        <a:rPr lang="en-US" dirty="0" smtClean="0"/>
                        <a:t>Task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Performance Measure 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Experience</a:t>
                      </a:r>
                      <a:r>
                        <a:rPr lang="en-US" baseline="0" dirty="0" smtClean="0"/>
                        <a:t> 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Optical character recognition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Fraction</a:t>
                      </a:r>
                      <a:r>
                        <a:rPr lang="en-US" baseline="0" dirty="0" smtClean="0"/>
                        <a:t> of characters accurately recognized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</a:t>
                      </a:r>
                      <a:r>
                        <a:rPr lang="en-US" baseline="0" dirty="0" smtClean="0"/>
                        <a:t> on labeled 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Spam filtering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Accurately</a:t>
                      </a:r>
                      <a:r>
                        <a:rPr lang="en-US" baseline="0" dirty="0" smtClean="0"/>
                        <a:t> tagging spam and not tagging non-spam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 on emails</a:t>
                      </a:r>
                      <a:r>
                        <a:rPr lang="en-US" baseline="0" dirty="0" smtClean="0"/>
                        <a:t> labelled as spam/non-spam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47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342900"/>
            <a:ext cx="7669277" cy="6042958"/>
          </a:xfrm>
        </p:spPr>
        <p:txBody>
          <a:bodyPr/>
          <a:lstStyle/>
          <a:p>
            <a:r>
              <a:rPr lang="en-US" dirty="0" smtClean="0"/>
              <a:t>Systems inspired by the biological brain</a:t>
            </a:r>
          </a:p>
          <a:p>
            <a:endParaRPr lang="en-US" dirty="0" smtClean="0"/>
          </a:p>
          <a:p>
            <a:r>
              <a:rPr lang="en-US" dirty="0" smtClean="0"/>
              <a:t>Represented by neurons connected together in a network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Learns by adjusting the strength of connections between neurons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6" y="3211831"/>
            <a:ext cx="2921418" cy="351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6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1219200"/>
            <a:ext cx="7669277" cy="1897944"/>
          </a:xfrm>
        </p:spPr>
        <p:txBody>
          <a:bodyPr/>
          <a:lstStyle/>
          <a:p>
            <a:r>
              <a:rPr lang="en-US" dirty="0" smtClean="0"/>
              <a:t>Building blocks of biological brains</a:t>
            </a:r>
          </a:p>
          <a:p>
            <a:r>
              <a:rPr lang="en-US" dirty="0" smtClean="0"/>
              <a:t>Takes multiple inputs, processes them and produces single output</a:t>
            </a:r>
          </a:p>
          <a:p>
            <a:r>
              <a:rPr lang="en-US" dirty="0" smtClean="0"/>
              <a:t>Adjusting connection strengths and connecting to different neurons help us learn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Neurons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47" y="3117144"/>
            <a:ext cx="6858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66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Building blocks of artificial neural networks</a:t>
                </a:r>
              </a:p>
              <a:p>
                <a:pPr/>
                <a:r>
                  <a:rPr lang="en-US" b="0" dirty="0" smtClean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f>
                      <m:fPr>
                        <m:type m:val="noBar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if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)&gt;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otherwise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/>
                <a:r>
                  <a:rPr lang="en-US" dirty="0" smtClean="0"/>
                  <a:t>f is an activation function that is usually non-linear and allows us to learn a rich variety of patterns.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Artificial Neurons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93" y="3601938"/>
            <a:ext cx="5782724" cy="278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75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will be using </a:t>
                </a:r>
                <a:r>
                  <a:rPr lang="en-US" smtClean="0"/>
                  <a:t>a sigmoid activation </a:t>
                </a:r>
                <a:r>
                  <a:rPr lang="en-US" dirty="0" smtClean="0"/>
                  <a:t>function in this session</a:t>
                </a:r>
              </a:p>
              <a:p>
                <a:pPr lvl="1"/>
                <a:r>
                  <a:rPr lang="en-US" dirty="0" smtClean="0"/>
                  <a:t>Helps restrict the output between 0 and 1</a:t>
                </a:r>
              </a:p>
              <a:p>
                <a:pPr lvl="1"/>
                <a:r>
                  <a:rPr lang="en-US" dirty="0" smtClean="0"/>
                  <a:t>Closely resembles step function</a:t>
                </a:r>
              </a:p>
              <a:p>
                <a:pPr lvl="1"/>
                <a:r>
                  <a:rPr lang="en-US" dirty="0" smtClean="0"/>
                  <a:t>Easily differentiable,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∗(1−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47" y="3642658"/>
            <a:ext cx="6324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95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training a neural network, we aim to compute a set of weights and biases that gives the output we want</a:t>
            </a:r>
            <a:endParaRPr lang="en-US" dirty="0"/>
          </a:p>
          <a:p>
            <a:r>
              <a:rPr lang="en-US" dirty="0" smtClean="0"/>
              <a:t>Achieved using a technique called gradient descent. We start with a random set of weights and biases and adjust them along the gradient to reduce some cost function.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932" y="3451860"/>
            <a:ext cx="5622671" cy="304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15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will be using a quadratic cost function, aka sum of square of errors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)−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We aim to use gradient descent to find the direction in which w and b needs to change to reduce the cost function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769" r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32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luware">
      <a:majorFont>
        <a:latin typeface="Oswald"/>
        <a:ea typeface=""/>
        <a:cs typeface=""/>
      </a:majorFont>
      <a:minorFont>
        <a:latin typeface="Oswal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4A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luSlides" id="{20BA1C3A-CE01-BB43-B99A-F7B02762E8A7}" vid="{D8BCB348-7659-DE45-A423-C030DD6C5D1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BluSlides</Template>
  <TotalTime>3138</TotalTime>
  <Words>373</Words>
  <Application>Microsoft Macintosh PowerPoint</Application>
  <PresentationFormat>Widescreen</PresentationFormat>
  <Paragraphs>65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Cambria Math</vt:lpstr>
      <vt:lpstr>Oswald</vt:lpstr>
      <vt:lpstr>Oswald Light</vt:lpstr>
      <vt:lpstr>Segoe UI</vt:lpstr>
      <vt:lpstr>Segoe UI Semibold</vt:lpstr>
      <vt:lpstr>Wingdings</vt:lpstr>
      <vt:lpstr>Arial</vt:lpstr>
      <vt:lpstr>Office Theme</vt:lpstr>
      <vt:lpstr>BUILDING YOUR FIRST NEURAL NETWORK</vt:lpstr>
      <vt:lpstr>AGENDA</vt:lpstr>
      <vt:lpstr>MACHINE LEARNING</vt:lpstr>
      <vt:lpstr>NEURAL NETWORKS</vt:lpstr>
      <vt:lpstr>NEURAL NETWORKS</vt:lpstr>
      <vt:lpstr>NEURAL NETWORKS</vt:lpstr>
      <vt:lpstr>NEURAL NETWORKS</vt:lpstr>
      <vt:lpstr>NEURAL NETWORKS</vt:lpstr>
      <vt:lpstr>NEURAL NETWORKS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Linda</dc:creator>
  <cp:lastModifiedBy>Mohan Rajendran</cp:lastModifiedBy>
  <cp:revision>144</cp:revision>
  <dcterms:created xsi:type="dcterms:W3CDTF">2017-04-24T09:16:12Z</dcterms:created>
  <dcterms:modified xsi:type="dcterms:W3CDTF">2017-07-31T04:45:16Z</dcterms:modified>
</cp:coreProperties>
</file>